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Default Extension="sldx" ContentType="application/vnd.openxmlformats-officedocument.presentationml.slide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98" y="-102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AB743EFA-3773-496F-BE4B-26B82FF2C9AE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9B945622-D907-4492-AB1F-61A0B14A8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9F82A5D0-D78C-4BBB-BEA9-00AE842BBB8A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C0930ACA-58AA-418E-831C-3C9B314A3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30ACA-58AA-418E-831C-3C9B314A328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DC80C3-F2DB-408F-B4C7-0A45366BAB1F}" type="datetimeFigureOut">
              <a:rPr lang="en-US" smtClean="0"/>
              <a:pPr/>
              <a:t>4/16/2010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4989385-794F-42C0-91F8-B4E46F7BC4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PowerPoint_Slide1.sld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VOCABULARY INSTRUCTION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Literacy Links</a:t>
            </a:r>
          </a:p>
          <a:p>
            <a:pPr algn="l"/>
            <a:r>
              <a:rPr lang="en-US" dirty="0" smtClean="0"/>
              <a:t>2009-2010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“We think that most often the goal that teachers have is for the students to be able to use the instructed words in understanding a text containing those words and to recall the words well enough to use them in speech and writing.”  (Beck et al. 2002)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of Word Knowledge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Tier One Words</a:t>
            </a:r>
          </a:p>
          <a:p>
            <a:pPr lvl="1"/>
            <a:r>
              <a:rPr lang="en-US" dirty="0" smtClean="0"/>
              <a:t> basic and familiar to most students</a:t>
            </a:r>
          </a:p>
          <a:p>
            <a:endParaRPr lang="en-US" dirty="0" smtClean="0"/>
          </a:p>
          <a:p>
            <a:r>
              <a:rPr lang="en-US" dirty="0" smtClean="0"/>
              <a:t>Tier Two Words</a:t>
            </a:r>
          </a:p>
          <a:p>
            <a:pPr lvl="1"/>
            <a:r>
              <a:rPr lang="en-US" dirty="0" err="1" smtClean="0"/>
              <a:t>figh</a:t>
            </a:r>
            <a:r>
              <a:rPr lang="en-US" dirty="0" smtClean="0"/>
              <a:t>-frequency words used by mature language learners</a:t>
            </a:r>
          </a:p>
          <a:p>
            <a:pPr lvl="1"/>
            <a:r>
              <a:rPr lang="en-US" dirty="0" smtClean="0"/>
              <a:t>found across a variety of contexts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Tier Three Words</a:t>
            </a:r>
          </a:p>
          <a:p>
            <a:pPr lvl="1"/>
            <a:r>
              <a:rPr lang="en-US" dirty="0" smtClean="0"/>
              <a:t> low-frequency words</a:t>
            </a:r>
          </a:p>
          <a:p>
            <a:pPr lvl="1"/>
            <a:r>
              <a:rPr lang="en-US" dirty="0" smtClean="0"/>
              <a:t>limited to specific domains or content areas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Words to Teach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Frequent encounters with new vocabulary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Rich, robust instruction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Extending the use of words beyond the classroom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Vocabulary Instruction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words we must know in order to communicate effectively.  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vocabulary?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191000" y="2590800"/>
          <a:ext cx="40640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1188720">
                <a:tc>
                  <a:txBody>
                    <a:bodyPr/>
                    <a:lstStyle/>
                    <a:p>
                      <a:r>
                        <a:rPr lang="en-US" dirty="0" smtClean="0"/>
                        <a:t>Listening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words we need</a:t>
                      </a:r>
                      <a:r>
                        <a:rPr lang="en-US" baseline="0" dirty="0" smtClean="0"/>
                        <a:t> to know to understand what we hear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Speaking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words we use when</a:t>
                      </a:r>
                      <a:r>
                        <a:rPr lang="en-US" baseline="0" dirty="0" smtClean="0"/>
                        <a:t> we speak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words we need</a:t>
                      </a:r>
                      <a:r>
                        <a:rPr lang="en-US" baseline="0" dirty="0" smtClean="0"/>
                        <a:t> to know to understand what we read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Writing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words we use in writing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 predictor of future reading success</a:t>
            </a:r>
          </a:p>
          <a:p>
            <a:pPr lvl="1"/>
            <a:r>
              <a:rPr lang="en-US" dirty="0" smtClean="0"/>
              <a:t>Linked to understanding the alphabetic principle</a:t>
            </a:r>
          </a:p>
          <a:p>
            <a:pPr lvl="1"/>
            <a:r>
              <a:rPr lang="en-US" dirty="0" smtClean="0"/>
              <a:t>Is important to reading comprehension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Children enter school with varying levels of oral language</a:t>
            </a:r>
          </a:p>
          <a:p>
            <a:pPr lvl="1"/>
            <a:r>
              <a:rPr lang="en-US" i="1" dirty="0" smtClean="0"/>
              <a:t>Meaningful Differences</a:t>
            </a:r>
          </a:p>
          <a:p>
            <a:pPr>
              <a:buNone/>
            </a:pPr>
            <a:r>
              <a:rPr lang="en-US" dirty="0" smtClean="0"/>
              <a:t>			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Language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914400" y="457200"/>
          <a:ext cx="7450192" cy="5572124"/>
        </p:xfrm>
        <a:graphic>
          <a:graphicData uri="http://schemas.openxmlformats.org/presentationml/2006/ole">
            <p:oleObj spid="_x0000_s12289" name="Slide" r:id="rId4" imgW="4569081" imgH="3425967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 learn the meanings of most words indirectly through their everyday experiences with oral and written language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b="1" dirty="0" smtClean="0">
                <a:solidFill>
                  <a:srgbClr val="00B0F0"/>
                </a:solidFill>
              </a:rPr>
              <a:t>They engage in oral language</a:t>
            </a:r>
          </a:p>
          <a:p>
            <a:pPr lvl="1">
              <a:buNone/>
            </a:pPr>
            <a:endParaRPr lang="en-US" b="1" dirty="0" smtClean="0">
              <a:solidFill>
                <a:srgbClr val="00B0F0"/>
              </a:solidFill>
            </a:endParaRPr>
          </a:p>
          <a:p>
            <a:pPr lvl="1"/>
            <a:r>
              <a:rPr lang="en-US" b="1" dirty="0" smtClean="0">
                <a:solidFill>
                  <a:srgbClr val="00B0F0"/>
                </a:solidFill>
              </a:rPr>
              <a:t>They listen to adults read to them</a:t>
            </a:r>
          </a:p>
          <a:p>
            <a:pPr lvl="1">
              <a:buNone/>
            </a:pPr>
            <a:endParaRPr lang="en-US" b="1" dirty="0" smtClean="0">
              <a:solidFill>
                <a:srgbClr val="00B0F0"/>
              </a:solidFill>
            </a:endParaRPr>
          </a:p>
          <a:p>
            <a:pPr lvl="1"/>
            <a:r>
              <a:rPr lang="en-US" b="1" dirty="0" smtClean="0">
                <a:solidFill>
                  <a:srgbClr val="00B0F0"/>
                </a:solidFill>
              </a:rPr>
              <a:t>They read extensively on their own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Instruction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instruction helps students learn difficult words that represent complex concepts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b="1" dirty="0" smtClean="0">
                <a:solidFill>
                  <a:srgbClr val="00B0F0"/>
                </a:solidFill>
              </a:rPr>
              <a:t>Provide specific word instruction</a:t>
            </a:r>
          </a:p>
          <a:p>
            <a:pPr lvl="1">
              <a:buNone/>
            </a:pPr>
            <a:endParaRPr lang="en-US" b="1" dirty="0" smtClean="0">
              <a:solidFill>
                <a:srgbClr val="00B0F0"/>
              </a:solidFill>
            </a:endParaRPr>
          </a:p>
          <a:p>
            <a:pPr lvl="1"/>
            <a:r>
              <a:rPr lang="en-US" b="1" dirty="0" smtClean="0">
                <a:solidFill>
                  <a:srgbClr val="00B0F0"/>
                </a:solidFill>
              </a:rPr>
              <a:t>Provide students with word-learning strategies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Instruction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Words we know well, can explain and understand</a:t>
            </a:r>
          </a:p>
          <a:p>
            <a:r>
              <a:rPr lang="en-US" dirty="0" smtClean="0"/>
              <a:t>Words we know something about, can relate to a situation, but cannot specifically define</a:t>
            </a:r>
          </a:p>
          <a:p>
            <a:r>
              <a:rPr lang="en-US" dirty="0" smtClean="0"/>
              <a:t>Words we have seen or heard, but do not know their meanings</a:t>
            </a:r>
          </a:p>
          <a:p>
            <a:r>
              <a:rPr lang="en-US" dirty="0" smtClean="0"/>
              <a:t>Words we have never heard before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Word Knowledge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tyranny</a:t>
            </a:r>
          </a:p>
          <a:p>
            <a:r>
              <a:rPr lang="en-US" dirty="0" smtClean="0"/>
              <a:t>purport</a:t>
            </a:r>
          </a:p>
          <a:p>
            <a:r>
              <a:rPr lang="en-US" dirty="0" smtClean="0"/>
              <a:t>sensitive</a:t>
            </a:r>
          </a:p>
          <a:p>
            <a:r>
              <a:rPr lang="en-US" dirty="0" smtClean="0"/>
              <a:t>dubious</a:t>
            </a:r>
          </a:p>
          <a:p>
            <a:r>
              <a:rPr lang="en-US" dirty="0" smtClean="0"/>
              <a:t>solicitously</a:t>
            </a:r>
          </a:p>
          <a:p>
            <a:r>
              <a:rPr lang="en-US" dirty="0" smtClean="0"/>
              <a:t>surreptitious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Word Knowledge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tyranny—oppressive power</a:t>
            </a:r>
          </a:p>
          <a:p>
            <a:r>
              <a:rPr lang="en-US" dirty="0" smtClean="0"/>
              <a:t>purport-to profess or claim</a:t>
            </a:r>
          </a:p>
          <a:p>
            <a:r>
              <a:rPr lang="en-US" dirty="0" smtClean="0"/>
              <a:t>sensitive– responsive; easily hurt or damaged</a:t>
            </a:r>
          </a:p>
          <a:p>
            <a:r>
              <a:rPr lang="en-US" dirty="0" smtClean="0"/>
              <a:t>dubious-questionable, doubtful</a:t>
            </a:r>
          </a:p>
          <a:p>
            <a:r>
              <a:rPr lang="en-US" dirty="0" smtClean="0"/>
              <a:t>solicitous- caring, attentive, concerned</a:t>
            </a:r>
          </a:p>
          <a:p>
            <a:r>
              <a:rPr lang="en-US" dirty="0" smtClean="0"/>
              <a:t>surreptitious-secret, sneaky, clandestine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Word Knowledge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678</TotalTime>
  <Words>369</Words>
  <Application>Microsoft Office PowerPoint</Application>
  <PresentationFormat>On-screen Show (4:3)</PresentationFormat>
  <Paragraphs>89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Concourse</vt:lpstr>
      <vt:lpstr>Slide</vt:lpstr>
      <vt:lpstr>VOCABULARY INSTRUCTION</vt:lpstr>
      <vt:lpstr>What is vocabulary?</vt:lpstr>
      <vt:lpstr>Oral Language</vt:lpstr>
      <vt:lpstr>Slide 4</vt:lpstr>
      <vt:lpstr>Vocabulary Instruction</vt:lpstr>
      <vt:lpstr>Vocabulary Instruction</vt:lpstr>
      <vt:lpstr>Levels of Word Knowledge</vt:lpstr>
      <vt:lpstr>Levels of Word Knowledge</vt:lpstr>
      <vt:lpstr>Levels of Word Knowledge</vt:lpstr>
      <vt:lpstr>Level of Word Knowledge</vt:lpstr>
      <vt:lpstr>Selecting Words to Teach</vt:lpstr>
      <vt:lpstr>Explicit Vocabulary Instruction</vt:lpstr>
    </vt:vector>
  </TitlesOfParts>
  <Company>Escambia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INSTRUCTION</dc:title>
  <dc:creator>ECSD</dc:creator>
  <cp:lastModifiedBy>ECSD</cp:lastModifiedBy>
  <cp:revision>6</cp:revision>
  <dcterms:created xsi:type="dcterms:W3CDTF">2010-01-22T14:30:58Z</dcterms:created>
  <dcterms:modified xsi:type="dcterms:W3CDTF">2010-04-16T17:27:54Z</dcterms:modified>
</cp:coreProperties>
</file>